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3" r:id="rId5"/>
    <p:sldId id="260" r:id="rId6"/>
    <p:sldId id="264" r:id="rId7"/>
    <p:sldId id="267" r:id="rId8"/>
    <p:sldId id="265" r:id="rId9"/>
    <p:sldId id="266" r:id="rId10"/>
    <p:sldId id="257" r:id="rId11"/>
    <p:sldId id="258" r:id="rId12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83025-FE8C-4029-944C-4F039FBA510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5621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4F724-7478-466E-85D8-8BE98944EDB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4139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BEDA9-2F63-48DC-BB7B-DC4EF349044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7048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2E412-F0F9-449F-A224-17CCC604FE5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30951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Nadpis, 1 velký a 2 malé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0722F-A66A-4BCC-9102-1754B1562A2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501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7631F-5284-4FFD-8BBB-09B205D2FB5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592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4D02E-7756-4219-AD10-7B4B6F49171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0461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F4A23-D76B-47A4-B937-A89AFC04F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7311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90886-1021-4499-A9CD-99B0AF75FBC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5232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9F7E0-E7FC-44B8-8F56-75DCD1CC797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5218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ED749-4B95-4BD8-9980-8370AB8AAB5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290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7FBE0-640B-40E3-82EE-1A38039C3A2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1682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7D567-FDF7-4DDB-9DAA-83B237DA3E0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8429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CD14B7C-1340-4544-9079-0294110E795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Vladimir_Ilji%C4%8D_Lenin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s.wikipedia.org/wiki/Stali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cs.wikipedia.org/wiki/Gulag" TargetMode="Externa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otalita.cz/vysvetlivky/gulag.php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Lavrentij_Pavlovi%C4%8D_Berija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Sovětský svaz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cs-CZ" b="1" i="1" u="sng" smtClean="0"/>
              <a:t>Sovětský svaz po r. 1922</a:t>
            </a:r>
            <a:endParaRPr lang="cs-CZ" i="1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800" i="1" smtClean="0"/>
              <a:t>Do r. 1924 v čele země </a:t>
            </a:r>
            <a:r>
              <a:rPr lang="cs-CZ" sz="2800" b="1" i="1" u="sng" smtClean="0"/>
              <a:t>V. I. Lenin.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800" i="1" smtClean="0"/>
              <a:t>Po jeho smrti všechnu moc získal </a:t>
            </a:r>
            <a:r>
              <a:rPr lang="cs-CZ" sz="2800" b="1" i="1" u="sng" smtClean="0"/>
              <a:t>Stalin</a:t>
            </a:r>
            <a:r>
              <a:rPr lang="cs-CZ" sz="2800" i="1" smtClean="0"/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800" i="1" smtClean="0"/>
              <a:t>Zbavoval se všech nepohodlných, řada z nich popravena.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800" i="1" smtClean="0"/>
              <a:t>Zakládány </a:t>
            </a:r>
            <a:r>
              <a:rPr lang="cs-CZ" sz="2800" i="1" u="sng" smtClean="0"/>
              <a:t>pracovní tábory</a:t>
            </a:r>
            <a:r>
              <a:rPr lang="cs-CZ" sz="2800" i="1" smtClean="0"/>
              <a:t> (Gulagy) - velmi tvrdé zacházení, zahynuly miliony lidí.</a:t>
            </a:r>
            <a:endParaRPr lang="cs-CZ" sz="2800" i="1" u="sng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800" i="1" u="sng" smtClean="0"/>
              <a:t>Berija</a:t>
            </a:r>
            <a:r>
              <a:rPr lang="cs-CZ" sz="2800" i="1" smtClean="0"/>
              <a:t> - spolupracovník Stalina, vedl velmi tvrdé výslechy (mučení). Nechal uvěznit a popravit statisíce lidí (zatčen až po Stalinově smrti 1953).</a:t>
            </a:r>
            <a:endParaRPr lang="cs-CZ" sz="2800" i="1" u="sng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800" i="1" u="sng" smtClean="0"/>
              <a:t>Tažení proti náboženství</a:t>
            </a:r>
            <a:r>
              <a:rPr lang="cs-CZ" sz="2800" i="1" smtClean="0"/>
              <a:t>, věřící lidé pokládáni za nepřátele strany a státu, boření kostelů.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pPr eaLnBrk="1" hangingPunct="1"/>
            <a:r>
              <a:rPr lang="cs-CZ" sz="4000" i="1" smtClean="0"/>
              <a:t>Hospodářství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410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800" b="1" i="1" u="sng" smtClean="0"/>
              <a:t>Zemědělství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i="1" smtClean="0"/>
              <a:t>Kolektivizace - lidé nuceni vzdát se své půdy a hospodařit společně - kolchozy.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i="1" smtClean="0"/>
              <a:t>Stalin: Kdo nejde do kolchozu, je nepřítel sovětské moci.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i="1" smtClean="0"/>
              <a:t>Nesprávná organizace - horší výsledky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800" b="1" i="1" u="sng" smtClean="0"/>
              <a:t>Průmysl  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i="1" smtClean="0"/>
              <a:t>Elektrifikace Ruska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i="1" smtClean="0"/>
              <a:t>Nové podniky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i="1" smtClean="0"/>
              <a:t>Pětileté plány - falšování výsledků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i="1" smtClean="0"/>
              <a:t>Chybí lehký průmysl</a:t>
            </a:r>
          </a:p>
          <a:p>
            <a:pPr eaLnBrk="1" hangingPunct="1">
              <a:lnSpc>
                <a:spcPct val="80000"/>
              </a:lnSpc>
            </a:pPr>
            <a:endParaRPr lang="cs-CZ" sz="2800" smtClean="0"/>
          </a:p>
          <a:p>
            <a:pPr eaLnBrk="1" hangingPunct="1">
              <a:lnSpc>
                <a:spcPct val="80000"/>
              </a:lnSpc>
            </a:pPr>
            <a:r>
              <a:rPr lang="cs-CZ" sz="2800" smtClean="0"/>
              <a:t>U 23, 28, 43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Už známe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1917</a:t>
            </a:r>
          </a:p>
          <a:p>
            <a:pPr eaLnBrk="1" hangingPunct="1"/>
            <a:r>
              <a:rPr lang="cs-CZ" smtClean="0"/>
              <a:t>1918-20</a:t>
            </a:r>
          </a:p>
          <a:p>
            <a:pPr eaLnBrk="1" hangingPunct="1"/>
            <a:r>
              <a:rPr lang="cs-CZ" smtClean="0"/>
              <a:t>1922</a:t>
            </a:r>
            <a:endParaRPr lang="cs-CZ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Opakujeme 1917</a:t>
            </a:r>
          </a:p>
        </p:txBody>
      </p:sp>
      <p:sp>
        <p:nvSpPr>
          <p:cNvPr id="4099" name="Rectangle 9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cs-CZ" sz="2800" smtClean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57200" y="1828800"/>
            <a:ext cx="2590800" cy="1981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>
                <a:solidFill>
                  <a:schemeClr val="bg2"/>
                </a:solidFill>
              </a:rPr>
              <a:t>prozatimní vláda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4191000" y="2057400"/>
            <a:ext cx="1066800" cy="838200"/>
          </a:xfrm>
          <a:prstGeom prst="rect">
            <a:avLst/>
          </a:prstGeom>
          <a:solidFill>
            <a:srgbClr val="DA260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/>
              <a:t>sověty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381000" y="1676400"/>
            <a:ext cx="5029200" cy="4267200"/>
          </a:xfrm>
          <a:prstGeom prst="rect">
            <a:avLst/>
          </a:prstGeom>
          <a:gradFill rotWithShape="1">
            <a:gsLst>
              <a:gs pos="0">
                <a:srgbClr val="DA2608">
                  <a:alpha val="71999"/>
                </a:srgbClr>
              </a:gs>
              <a:gs pos="100000">
                <a:srgbClr val="65120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 sz="2400" b="1"/>
              <a:t>sověty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5410200" y="5181600"/>
            <a:ext cx="3505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cs-CZ" sz="3200"/>
              <a:t>V. I. Lenin</a:t>
            </a:r>
          </a:p>
        </p:txBody>
      </p:sp>
      <p:pic>
        <p:nvPicPr>
          <p:cNvPr id="10251" name="Picture 11" descr="240px-Leni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3600" y="1752600"/>
            <a:ext cx="2509838" cy="330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5" name="Obdélník 1"/>
          <p:cNvSpPr>
            <a:spLocks noChangeArrowheads="1"/>
          </p:cNvSpPr>
          <p:nvPr/>
        </p:nvSpPr>
        <p:spPr bwMode="auto">
          <a:xfrm>
            <a:off x="5562600" y="5978525"/>
            <a:ext cx="33528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s-CZ" sz="1400">
                <a:hlinkClick r:id="rId3"/>
              </a:rPr>
              <a:t>http://cs.wikipedia.org/wiki/Vladimir_Ilji%C4%8D_Lenin</a:t>
            </a:r>
            <a:endParaRPr lang="cs-CZ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10247" grpId="0" animBg="1"/>
      <p:bldP spid="102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Opakujeme 1918 - 20 </a:t>
            </a:r>
          </a:p>
        </p:txBody>
      </p:sp>
      <p:sp>
        <p:nvSpPr>
          <p:cNvPr id="12291" name="Oval 3"/>
          <p:cNvSpPr>
            <a:spLocks noChangeArrowheads="1"/>
          </p:cNvSpPr>
          <p:nvPr/>
        </p:nvSpPr>
        <p:spPr bwMode="auto">
          <a:xfrm>
            <a:off x="1600200" y="2057400"/>
            <a:ext cx="2209800" cy="1371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>
                <a:solidFill>
                  <a:schemeClr val="bg1"/>
                </a:solidFill>
              </a:rPr>
              <a:t>bílí</a:t>
            </a:r>
          </a:p>
        </p:txBody>
      </p:sp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4419600" y="2057400"/>
            <a:ext cx="2209800" cy="1371600"/>
          </a:xfrm>
          <a:prstGeom prst="ellipse">
            <a:avLst/>
          </a:prstGeom>
          <a:solidFill>
            <a:srgbClr val="DF320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/>
              <a:t>rudí</a:t>
            </a: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685800" y="2971800"/>
            <a:ext cx="2438400" cy="1295400"/>
          </a:xfrm>
          <a:prstGeom prst="rightArrow">
            <a:avLst>
              <a:gd name="adj1" fmla="val 50000"/>
              <a:gd name="adj2" fmla="val 47059"/>
            </a:avLst>
          </a:prstGeom>
          <a:solidFill>
            <a:schemeClr val="tx2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>
                <a:solidFill>
                  <a:schemeClr val="bg1"/>
                </a:solidFill>
              </a:rPr>
              <a:t>pomáhají </a:t>
            </a:r>
          </a:p>
          <a:p>
            <a:pPr algn="ctr"/>
            <a:r>
              <a:rPr lang="cs-CZ">
                <a:solidFill>
                  <a:schemeClr val="bg1"/>
                </a:solidFill>
              </a:rPr>
              <a:t>evropské státy</a:t>
            </a:r>
          </a:p>
        </p:txBody>
      </p:sp>
      <p:sp>
        <p:nvSpPr>
          <p:cNvPr id="12294" name="Oval 6"/>
          <p:cNvSpPr>
            <a:spLocks noChangeArrowheads="1"/>
          </p:cNvSpPr>
          <p:nvPr/>
        </p:nvSpPr>
        <p:spPr bwMode="auto">
          <a:xfrm>
            <a:off x="914400" y="2057400"/>
            <a:ext cx="6248400" cy="2895600"/>
          </a:xfrm>
          <a:prstGeom prst="ellipse">
            <a:avLst/>
          </a:prstGeom>
          <a:solidFill>
            <a:srgbClr val="DF320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/>
              <a:t>rudí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292" grpId="0" animBg="1"/>
      <p:bldP spid="12293" grpId="0" animBg="1"/>
      <p:bldP spid="122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/>
              <a:t>Stalin</a:t>
            </a:r>
            <a:r>
              <a:rPr lang="cs-CZ" smtClean="0"/>
              <a:t/>
            </a:r>
            <a:br>
              <a:rPr lang="cs-CZ" smtClean="0"/>
            </a:br>
            <a:endParaRPr lang="cs-CZ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cs-CZ" sz="2800" smtClean="0"/>
              <a:t> </a:t>
            </a:r>
          </a:p>
        </p:txBody>
      </p:sp>
      <p:sp>
        <p:nvSpPr>
          <p:cNvPr id="6148" name="Obdélník 1"/>
          <p:cNvSpPr>
            <a:spLocks noChangeArrowheads="1"/>
          </p:cNvSpPr>
          <p:nvPr/>
        </p:nvSpPr>
        <p:spPr bwMode="auto">
          <a:xfrm>
            <a:off x="2667000" y="5791200"/>
            <a:ext cx="3492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>
                <a:hlinkClick r:id="rId2"/>
              </a:rPr>
              <a:t>http://cs.wikipedia.org/wiki/Stalin</a:t>
            </a:r>
            <a:endParaRPr lang="cs-CZ"/>
          </a:p>
        </p:txBody>
      </p:sp>
      <p:pic>
        <p:nvPicPr>
          <p:cNvPr id="6149" name="Picture 1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27350" y="1219200"/>
            <a:ext cx="2971800" cy="40116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cs-CZ" smtClean="0"/>
              <a:t>Gulagy</a:t>
            </a:r>
          </a:p>
        </p:txBody>
      </p:sp>
      <p:pic>
        <p:nvPicPr>
          <p:cNvPr id="13321" name="Picture 9" descr="mapagulagu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755775"/>
            <a:ext cx="5486400" cy="3333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22" name="Picture 10" descr="gulag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9763" y="860425"/>
            <a:ext cx="3043237" cy="2660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23" name="Picture 11" descr="gulag2op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4648200"/>
            <a:ext cx="4038600" cy="1870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4" name="Obdélník 1"/>
          <p:cNvSpPr>
            <a:spLocks noChangeArrowheads="1"/>
          </p:cNvSpPr>
          <p:nvPr/>
        </p:nvSpPr>
        <p:spPr bwMode="auto">
          <a:xfrm>
            <a:off x="533400" y="5791200"/>
            <a:ext cx="353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>
                <a:hlinkClick r:id="rId5"/>
              </a:rPr>
              <a:t>http://cs.wikipedia.org/wiki/Gulag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GULAG</a:t>
            </a:r>
          </a:p>
        </p:txBody>
      </p:sp>
      <p:sp>
        <p:nvSpPr>
          <p:cNvPr id="8195" name="Obdélník 7"/>
          <p:cNvSpPr>
            <a:spLocks noChangeArrowheads="1"/>
          </p:cNvSpPr>
          <p:nvPr/>
        </p:nvSpPr>
        <p:spPr bwMode="auto">
          <a:xfrm>
            <a:off x="914400" y="3244850"/>
            <a:ext cx="7315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s-CZ" sz="2400" b="1">
                <a:hlinkClick r:id="rId2"/>
              </a:rPr>
              <a:t>http://www.totalita.cz/vysvetlivky/gulag.php</a:t>
            </a:r>
            <a:endParaRPr lang="cs-CZ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000" smtClean="0"/>
              <a:t>Spolupracovníci Stalina: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3505200"/>
          </a:xfrm>
        </p:spPr>
        <p:txBody>
          <a:bodyPr/>
          <a:lstStyle/>
          <a:p>
            <a:pPr eaLnBrk="1" hangingPunct="1">
              <a:defRPr/>
            </a:pPr>
            <a:endParaRPr lang="cs-CZ" sz="2800" b="1" dirty="0" smtClean="0"/>
          </a:p>
          <a:p>
            <a:pPr marL="0" indent="0" eaLnBrk="1" hangingPunct="1">
              <a:buFontTx/>
              <a:buNone/>
              <a:defRPr/>
            </a:pPr>
            <a:r>
              <a:rPr lang="cs-CZ" sz="2800" b="1" dirty="0" smtClean="0"/>
              <a:t>Berija</a:t>
            </a:r>
            <a:r>
              <a:rPr lang="cs-CZ" sz="2800" dirty="0" smtClean="0"/>
              <a:t> </a:t>
            </a:r>
          </a:p>
          <a:p>
            <a:pPr eaLnBrk="1" hangingPunct="1">
              <a:defRPr/>
            </a:pPr>
            <a:endParaRPr lang="cs-CZ" sz="2800" b="1" dirty="0" smtClean="0"/>
          </a:p>
          <a:p>
            <a:pPr eaLnBrk="1" hangingPunct="1">
              <a:defRPr/>
            </a:pPr>
            <a:endParaRPr lang="cs-CZ" sz="2800" b="1" dirty="0" smtClean="0"/>
          </a:p>
          <a:p>
            <a:pPr eaLnBrk="1" hangingPunct="1">
              <a:defRPr/>
            </a:pPr>
            <a:endParaRPr lang="cs-CZ" sz="2800" b="1" dirty="0" smtClean="0"/>
          </a:p>
          <a:p>
            <a:pPr eaLnBrk="1" hangingPunct="1">
              <a:defRPr/>
            </a:pPr>
            <a:endParaRPr lang="cs-CZ" sz="2800" b="1" dirty="0" smtClean="0"/>
          </a:p>
          <a:p>
            <a:pPr eaLnBrk="1" hangingPunct="1">
              <a:defRPr/>
            </a:pPr>
            <a:endParaRPr lang="cs-CZ" sz="2800" dirty="0" smtClean="0"/>
          </a:p>
        </p:txBody>
      </p:sp>
      <p:pic>
        <p:nvPicPr>
          <p:cNvPr id="9220" name="Picture 6" descr="Pokrovskychram_VasilaBlazeneh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10200" y="1663700"/>
            <a:ext cx="2900363" cy="3657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1" name="Obdélník 1"/>
          <p:cNvSpPr>
            <a:spLocks noChangeArrowheads="1"/>
          </p:cNvSpPr>
          <p:nvPr/>
        </p:nvSpPr>
        <p:spPr bwMode="auto">
          <a:xfrm>
            <a:off x="685800" y="3200400"/>
            <a:ext cx="3733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s-CZ">
                <a:hlinkClick r:id="rId3"/>
              </a:rPr>
              <a:t>http://cs.wikipedia.org/wiki/Lavrentij_Pavlovi%C4%8D_Berija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pPr eaLnBrk="1" hangingPunct="1"/>
            <a:r>
              <a:rPr lang="cs-CZ" sz="4000" b="1" smtClean="0"/>
              <a:t>Hospodářství</a:t>
            </a:r>
            <a:endParaRPr lang="cs-CZ" sz="40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4102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cs-CZ" smtClean="0"/>
          </a:p>
          <a:p>
            <a:pPr eaLnBrk="1" hangingPunct="1"/>
            <a:r>
              <a:rPr lang="cs-CZ" smtClean="0"/>
              <a:t>zemědělství</a:t>
            </a:r>
          </a:p>
          <a:p>
            <a:pPr lvl="1" eaLnBrk="1" hangingPunct="1"/>
            <a:r>
              <a:rPr lang="cs-CZ" smtClean="0"/>
              <a:t>kolektivizace</a:t>
            </a:r>
          </a:p>
          <a:p>
            <a:pPr lvl="1" eaLnBrk="1" hangingPunct="1"/>
            <a:r>
              <a:rPr lang="cs-CZ" smtClean="0"/>
              <a:t>Stalin: Kdo nejde do kolchozu, je nepřítelem sovětské moci</a:t>
            </a:r>
          </a:p>
          <a:p>
            <a:pPr eaLnBrk="1" hangingPunct="1"/>
            <a:r>
              <a:rPr lang="cs-CZ" smtClean="0"/>
              <a:t>průmysl</a:t>
            </a:r>
          </a:p>
          <a:p>
            <a:pPr lvl="1" eaLnBrk="1" hangingPunct="1"/>
            <a:r>
              <a:rPr lang="cs-CZ" smtClean="0"/>
              <a:t>1928-33 - 1. pětiletka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2">
      <a:dk1>
        <a:srgbClr val="2D2015"/>
      </a:dk1>
      <a:lt1>
        <a:srgbClr val="FFFFFF"/>
      </a:lt1>
      <a:dk2>
        <a:srgbClr val="523E26"/>
      </a:dk2>
      <a:lt2>
        <a:srgbClr val="DFC08D"/>
      </a:lt2>
      <a:accent1>
        <a:srgbClr val="8C7B70"/>
      </a:accent1>
      <a:accent2>
        <a:srgbClr val="8F5F2F"/>
      </a:accent2>
      <a:accent3>
        <a:srgbClr val="B3AFAC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134</Words>
  <Application>Microsoft Office PowerPoint</Application>
  <PresentationFormat>Předvádění na obrazovce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Výchozí návrh</vt:lpstr>
      <vt:lpstr>Sovětský svaz</vt:lpstr>
      <vt:lpstr>Už známe</vt:lpstr>
      <vt:lpstr>Opakujeme 1917</vt:lpstr>
      <vt:lpstr>Opakujeme 1918 - 20 </vt:lpstr>
      <vt:lpstr>Stalin </vt:lpstr>
      <vt:lpstr>Gulagy</vt:lpstr>
      <vt:lpstr>GULAG</vt:lpstr>
      <vt:lpstr>Spolupracovníci Stalina:</vt:lpstr>
      <vt:lpstr>Hospodářství</vt:lpstr>
      <vt:lpstr>Sovětský svaz po r. 1922</vt:lpstr>
      <vt:lpstr>Hospodářství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aaa</dc:creator>
  <cp:lastModifiedBy>aaa</cp:lastModifiedBy>
  <cp:revision>9</cp:revision>
  <cp:lastPrinted>1601-01-01T00:00:00Z</cp:lastPrinted>
  <dcterms:created xsi:type="dcterms:W3CDTF">1601-01-01T00:00:00Z</dcterms:created>
  <dcterms:modified xsi:type="dcterms:W3CDTF">2015-11-15T19:04:38Z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